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5" r:id="rId12"/>
    <p:sldId id="262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08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89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0288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646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4005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866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62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68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70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51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14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05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692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92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93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84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58CBF-840B-4349-B773-3FD473292D2A}" type="datetimeFigureOut">
              <a:rPr lang="cs-CZ" smtClean="0"/>
              <a:t>02.04.2022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0A38923-A465-47B0-8C67-733AEBA74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34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reclavsky.denik.cz/z-regionu/pomaha-usvedcovat-zlocince-umime-vse-co-lide-vidi-v-televiznich-kriminalkach-20170604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dovky.cz/domov/zlocince-usvedci-vzorek-pudy.A080729_000089_ln_noviny_sk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nes.cz/technet/veda/vedci-varuji-stopy-dna-pouzivane-k-usvedceni-zlocincu-nejsou-neomylne.A110304_1542950_veda_vs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9900" y="2404534"/>
            <a:ext cx="8804103" cy="1646302"/>
          </a:xfrm>
        </p:spPr>
        <p:txBody>
          <a:bodyPr/>
          <a:lstStyle/>
          <a:p>
            <a:pPr lvl="0"/>
            <a:r>
              <a:rPr lang="cs-CZ" b="1" dirty="0" smtClean="0"/>
              <a:t>1.Duch </a:t>
            </a:r>
            <a:r>
              <a:rPr lang="cs-CZ" b="1" dirty="0"/>
              <a:t>Svatý usvědčuje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b="1" dirty="0"/>
              <a:t>Usvědčit (vnitřně) viníka nebo zločince není v silách žádného člověka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085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/>
              <a:t>Martin Luther o působení Ducha Svatého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62100"/>
            <a:ext cx="8596668" cy="4889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i="1" dirty="0"/>
              <a:t>Co to znamená? Věřím, že nemohu svým vlastním rozumem a silou věřit v Ježíše Krista, mého Pána, ani k němu přijít, nýbrž mě Duch Svatý povolal skrze evangelium, osvítil mě svými dary, posvětil mě a zachoval v pravé víře. Stejným způsobem on povolává, shromažďuje, osvěcuje, posvěcuje celou církev křesťanskou na zemi a zachovává ji s Ježíšem Kristem v jediné pravé víře. V této křesťanské církvi on každodenně a štědře odpouští všechny mé hříchy a hříchy všech věřících. V poslední den vzbudí mne a všechny mrtvé i dá život věčný mě a všem věřícím v Krista. To je nejjistější pravda!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333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/>
              <a:t>Jak mně usvědčil Duch Svatý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/>
              <a:t>Moje svědectví o obrácení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33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61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812801"/>
            <a:ext cx="8596668" cy="5228562"/>
          </a:xfrm>
        </p:spPr>
        <p:txBody>
          <a:bodyPr/>
          <a:lstStyle/>
          <a:p>
            <a:pPr lvl="0"/>
            <a:r>
              <a:rPr lang="cs-CZ" sz="2400" dirty="0"/>
              <a:t>Brno – Elektronová mikroskopie, rentgenová difrakce nebo řezy iontovým svazkem. Pro někoho jsou to nepředstavitelné pojmy, pro odborníka na forenzní mikroskopii Marka </a:t>
            </a:r>
            <a:r>
              <a:rPr lang="cs-CZ" sz="2400" dirty="0" err="1"/>
              <a:t>Kotrlého</a:t>
            </a:r>
            <a:r>
              <a:rPr lang="cs-CZ" sz="2400" dirty="0"/>
              <a:t> metody, kterými pomohl kriminalistům usvědčit už téměř dva a půl tisíce zločinců. „Rádi bychom tuhle vědu zpopularizovali, snažíme se tedy lidem ukázat metody, které používáme. Není to nic tajného," vysvětluje.</a:t>
            </a:r>
          </a:p>
          <a:p>
            <a:r>
              <a:rPr lang="cs-CZ" sz="2400" dirty="0"/>
              <a:t>Zdroj: </a:t>
            </a:r>
            <a:r>
              <a:rPr lang="cs-CZ" sz="2400" u="sng" dirty="0">
                <a:hlinkClick r:id="rId2"/>
              </a:rPr>
              <a:t>https://breclavsky.denik.cz/z-regionu/pomaha-usvedcovat-zlocince-umime-vse-co-lide-vidi-v-televiznich-kriminalkach-20170604.html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32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774701"/>
            <a:ext cx="8596668" cy="5266662"/>
          </a:xfrm>
        </p:spPr>
        <p:txBody>
          <a:bodyPr>
            <a:normAutofit/>
          </a:bodyPr>
          <a:lstStyle/>
          <a:p>
            <a:pPr lvl="0"/>
            <a:r>
              <a:rPr lang="cs-CZ" sz="2400" dirty="0"/>
              <a:t>ABERDEEN, Velká </a:t>
            </a:r>
            <a:r>
              <a:rPr lang="cs-CZ" sz="2400" dirty="0" smtClean="0"/>
              <a:t>Británie. </a:t>
            </a:r>
            <a:r>
              <a:rPr lang="cs-CZ" sz="2400" dirty="0"/>
              <a:t>Kriminalisté dostanou již brzy k dispozici metodu, díky níž bude možné velmi přesně určit, z jakého místa pochází vzorek půdy. Tak se velmi zvýší vypovídací hodnota důkazů zajištěných například na podrážkách zločinců. Nové poznatky prezentovali skotští vědci na Mezinárodní kriminalistické konferenci, která minulý týden proběhla v Londýně</a:t>
            </a:r>
          </a:p>
          <a:p>
            <a:r>
              <a:rPr lang="cs-CZ" sz="2400" dirty="0"/>
              <a:t>Zdroj: </a:t>
            </a:r>
            <a:r>
              <a:rPr lang="cs-CZ" sz="2400" u="sng" dirty="0">
                <a:hlinkClick r:id="rId2"/>
              </a:rPr>
              <a:t>https://www.lidovky.cz/domov/zlocince-usvedci-vzorek-pudy.A080729_000089_ln_noviny_sko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167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/>
          <a:lstStyle/>
          <a:p>
            <a:pPr lvl="0"/>
            <a:r>
              <a:rPr lang="cs-CZ" sz="2400" dirty="0"/>
              <a:t>Důkaz v podobě DNA se stal revolucí v kriminalistice. Pomohl usvědčit tisíce vrahů a osvobodit stovky nevinných. Avšak odborníci varují: Tento důkaz může být mylný a hranice mezi svobodou a vězením může být velice tenká.</a:t>
            </a:r>
          </a:p>
          <a:p>
            <a:r>
              <a:rPr lang="cs-CZ" sz="2400" dirty="0"/>
              <a:t>Zdroj: </a:t>
            </a:r>
            <a:r>
              <a:rPr lang="cs-CZ" sz="2400" u="sng" dirty="0">
                <a:hlinkClick r:id="rId2"/>
              </a:rPr>
              <a:t>https://www.idnes.cz/technet/veda/vedci-varuji-stopy-dna-pouzivane-k-usvedceni-zlocincu-nejsou-neomylne.A110304_1542950_veda_vse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72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Biblické principy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32311"/>
          </a:xfrm>
        </p:spPr>
        <p:txBody>
          <a:bodyPr/>
          <a:lstStyle/>
          <a:p>
            <a:pPr lvl="0"/>
            <a:r>
              <a:rPr lang="cs-CZ" sz="2000" b="1" dirty="0"/>
              <a:t>Usvědčuje Duch Svatý</a:t>
            </a:r>
            <a:r>
              <a:rPr lang="cs-CZ" sz="2000" dirty="0"/>
              <a:t>: </a:t>
            </a:r>
            <a:endParaRPr lang="cs-CZ" sz="2000" dirty="0" smtClean="0"/>
          </a:p>
          <a:p>
            <a:pPr lvl="0"/>
            <a:r>
              <a:rPr lang="cs-CZ" sz="2000" dirty="0" smtClean="0"/>
              <a:t>Jan </a:t>
            </a:r>
            <a:r>
              <a:rPr lang="cs-CZ" sz="2000" dirty="0"/>
              <a:t>16,7-11   7Říkám vám však pravdu: Prospěje vám, abych odešel. Když neodejdu, Přímluvce k vám nepřijde. Odejdu-li, pošlu ho k vám.</a:t>
            </a:r>
          </a:p>
          <a:p>
            <a:r>
              <a:rPr lang="cs-CZ" sz="2000" dirty="0"/>
              <a:t>8On přijde a ukáže světu, v čem je hřích, spravedlnost a soud: 9Hřích v tom, že ve mne nevěří; 10spravedlnost v tom, že odcházím k Otci a již mne nespatříte;</a:t>
            </a:r>
          </a:p>
          <a:p>
            <a:r>
              <a:rPr lang="cs-CZ" sz="2000" dirty="0"/>
              <a:t>11soud v tom, že vládce tohoto světa je již odsouzen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 smtClean="0"/>
              <a:t>ČSP: 8.: A on, až přijde, přinese světu důkaz o hříchu, o spravedlnosti a o soudu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O.N.Petrů</a:t>
            </a:r>
            <a:r>
              <a:rPr lang="cs-CZ" sz="2000" dirty="0" smtClean="0"/>
              <a:t>: Až přijde, usvědčí svět z toho, co znamená hřích, spravedlnost a soud.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62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825501"/>
            <a:ext cx="8596668" cy="5215862"/>
          </a:xfrm>
        </p:spPr>
        <p:txBody>
          <a:bodyPr/>
          <a:lstStyle/>
          <a:p>
            <a:pPr lvl="0"/>
            <a:r>
              <a:rPr lang="cs-CZ" sz="2400" b="1" dirty="0"/>
              <a:t>Usvědčuje Boží zákon</a:t>
            </a:r>
            <a:r>
              <a:rPr lang="cs-CZ" sz="2400" dirty="0"/>
              <a:t>: </a:t>
            </a:r>
          </a:p>
          <a:p>
            <a:pPr marL="0" indent="0">
              <a:buNone/>
            </a:pPr>
            <a:r>
              <a:rPr lang="cs-CZ" sz="2400" dirty="0"/>
              <a:t>Římanům 3,19: Víme, že co zákon říká, říká těm, kdo jsou pod zákonem, aby byla umlčena každá ústa a aby celý svět byl před Bohem usvědčen z viny. </a:t>
            </a:r>
          </a:p>
          <a:p>
            <a:pPr marL="0" indent="0">
              <a:buNone/>
            </a:pPr>
            <a:r>
              <a:rPr lang="cs-CZ" sz="2400" dirty="0"/>
              <a:t> </a:t>
            </a:r>
          </a:p>
          <a:p>
            <a:pPr marL="0" indent="0">
              <a:buNone/>
            </a:pPr>
            <a:r>
              <a:rPr lang="cs-CZ" sz="2400" dirty="0"/>
              <a:t>Jakub 2,9: Jestliže však někomu straníte, dopouštíte se hříchu a zákon vás usvědčuje z přestoupení.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Zde vidíme obrovský význam Božího zákona a jeho vyučování</a:t>
            </a:r>
            <a:r>
              <a:rPr lang="cs-CZ" sz="1600" dirty="0" smtClean="0"/>
              <a:t>.</a:t>
            </a:r>
          </a:p>
          <a:p>
            <a:pPr marL="0" indent="0">
              <a:buNone/>
            </a:pPr>
            <a:r>
              <a:rPr lang="cs-CZ" i="1" dirty="0" err="1"/>
              <a:t>Ray</a:t>
            </a:r>
            <a:r>
              <a:rPr lang="cs-CZ" i="1" dirty="0"/>
              <a:t> </a:t>
            </a:r>
            <a:r>
              <a:rPr lang="cs-CZ" i="1" dirty="0" err="1"/>
              <a:t>Comfort</a:t>
            </a:r>
            <a:r>
              <a:rPr lang="cs-CZ" i="1" dirty="0"/>
              <a:t>: „Nejlépe střežené tajemství pekla“ ( Vydala: M.I.S.E. )</a:t>
            </a:r>
            <a:endParaRPr lang="cs-CZ" dirty="0"/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9894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155701"/>
            <a:ext cx="8596668" cy="4885662"/>
          </a:xfrm>
        </p:spPr>
        <p:txBody>
          <a:bodyPr/>
          <a:lstStyle/>
          <a:p>
            <a:pPr lvl="0"/>
            <a:r>
              <a:rPr lang="cs-CZ" sz="2800" b="1" dirty="0"/>
              <a:t>Usvědčuje veškeré Písmo</a:t>
            </a:r>
            <a:r>
              <a:rPr lang="cs-CZ" sz="2800" dirty="0"/>
              <a:t>: </a:t>
            </a:r>
            <a:endParaRPr lang="cs-CZ" sz="2800" dirty="0" smtClean="0"/>
          </a:p>
          <a:p>
            <a:pPr marL="0" lvl="0" indent="0">
              <a:buNone/>
            </a:pPr>
            <a:r>
              <a:rPr lang="cs-CZ" sz="2800" dirty="0" smtClean="0"/>
              <a:t>2.Tim</a:t>
            </a:r>
            <a:r>
              <a:rPr lang="cs-CZ" sz="2800" dirty="0"/>
              <a:t>. 3,16 Veškeré Písmo pochází z Božího Ducha a je dobré k učení, k usvědčování, k nápravě, k výchově ve spravedlnosti,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605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701800"/>
          </a:xfrm>
        </p:spPr>
        <p:txBody>
          <a:bodyPr/>
          <a:lstStyle/>
          <a:p>
            <a:pPr lvl="0"/>
            <a:r>
              <a:rPr lang="cs-CZ" b="1" dirty="0"/>
              <a:t>Biblické příklady usvědčení Duchem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Sk. 2,37: „</a:t>
            </a:r>
            <a:r>
              <a:rPr lang="cs-CZ" sz="2400" i="1" dirty="0"/>
              <a:t>Byli zasaženi v srdci</a:t>
            </a:r>
            <a:r>
              <a:rPr lang="cs-CZ" sz="2400" dirty="0"/>
              <a:t>…“ Těsně po vylití Ducha Svatého</a:t>
            </a:r>
          </a:p>
          <a:p>
            <a:pPr lvl="0"/>
            <a:r>
              <a:rPr lang="cs-CZ" sz="2400" dirty="0"/>
              <a:t>Sk. 16 Lydie: 14: „</a:t>
            </a:r>
            <a:r>
              <a:rPr lang="cs-CZ" sz="2400" i="1" dirty="0"/>
              <a:t>Pán ji otevřel srdce</a:t>
            </a:r>
            <a:r>
              <a:rPr lang="cs-CZ" sz="2400" dirty="0"/>
              <a:t>“, žalářník: 30: „</a:t>
            </a:r>
            <a:r>
              <a:rPr lang="cs-CZ" sz="2400" i="1" dirty="0"/>
              <a:t>Co mám dělat, abych byl zachráněn“</a:t>
            </a:r>
          </a:p>
          <a:p>
            <a:pPr lvl="0"/>
            <a:r>
              <a:rPr lang="cs-CZ" sz="2400" dirty="0"/>
              <a:t>Luk. 19,8: </a:t>
            </a:r>
            <a:r>
              <a:rPr lang="cs-CZ" sz="2400" dirty="0" err="1"/>
              <a:t>Zacheus</a:t>
            </a:r>
            <a:r>
              <a:rPr lang="cs-CZ" sz="2400" dirty="0"/>
              <a:t>: „</a:t>
            </a:r>
            <a:r>
              <a:rPr lang="cs-CZ" sz="2400" i="1" dirty="0"/>
              <a:t>Polovinu svého jmění, Pane, dávám chudým, …</a:t>
            </a:r>
            <a:r>
              <a:rPr lang="cs-CZ" sz="2400" dirty="0"/>
              <a:t>“</a:t>
            </a:r>
          </a:p>
          <a:p>
            <a:pPr lvl="0"/>
            <a:r>
              <a:rPr lang="cs-CZ" sz="2400" dirty="0"/>
              <a:t>1.Kor. 14,24: </a:t>
            </a:r>
            <a:r>
              <a:rPr lang="cs-CZ" sz="2400" dirty="0" smtClean="0"/>
              <a:t>…</a:t>
            </a:r>
            <a:r>
              <a:rPr lang="cs-CZ" sz="2400" i="1" dirty="0"/>
              <a:t>Budou-li všichni mluvit prorocky a přijde tam člověk nevěřící nebo nezasvěcený, bude vším, co slyší, souzen a </a:t>
            </a:r>
            <a:r>
              <a:rPr lang="cs-CZ" sz="2400" i="1" dirty="0" smtClean="0"/>
              <a:t>usvědčován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963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>Martin Luther o působení Ducha Svatého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/>
              <a:t>Komentář </a:t>
            </a:r>
            <a:r>
              <a:rPr lang="cs-CZ" sz="3200" b="1" dirty="0"/>
              <a:t>k Třetímu článku víry: </a:t>
            </a:r>
            <a:endParaRPr lang="cs-CZ" sz="3200" b="1" dirty="0" smtClean="0"/>
          </a:p>
          <a:p>
            <a:pPr marL="0" indent="0">
              <a:buNone/>
            </a:pPr>
            <a:r>
              <a:rPr lang="cs-CZ" sz="3200" b="1" dirty="0" smtClean="0"/>
              <a:t>„Věřím </a:t>
            </a:r>
            <a:r>
              <a:rPr lang="cs-CZ" sz="3200" b="1" dirty="0"/>
              <a:t>v Ducha Svatého, svatou církev křesťanskou,  společenství svatých, odpuštění hříchů, těla z mrtvých vzkříšení a život věčný. Amen</a:t>
            </a:r>
            <a:r>
              <a:rPr lang="cs-CZ" sz="3200" b="1" dirty="0" smtClean="0"/>
              <a:t>.“ 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7385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428</Words>
  <Application>Microsoft Office PowerPoint</Application>
  <PresentationFormat>Širokoúhlá obrazovka</PresentationFormat>
  <Paragraphs>39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Fazeta</vt:lpstr>
      <vt:lpstr>1.Duch Svatý usvědčuje </vt:lpstr>
      <vt:lpstr>Prezentace aplikace PowerPoint</vt:lpstr>
      <vt:lpstr>Prezentace aplikace PowerPoint</vt:lpstr>
      <vt:lpstr>Prezentace aplikace PowerPoint</vt:lpstr>
      <vt:lpstr>Biblické principy  </vt:lpstr>
      <vt:lpstr>Prezentace aplikace PowerPoint</vt:lpstr>
      <vt:lpstr>Prezentace aplikace PowerPoint</vt:lpstr>
      <vt:lpstr>Biblické příklady usvědčení Duchem </vt:lpstr>
      <vt:lpstr>Martin Luther o působení Ducha Svatého </vt:lpstr>
      <vt:lpstr>Martin Luther o působení Ducha Svatého </vt:lpstr>
      <vt:lpstr>Jak mně usvědčil Duch Svatý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1.Duch Svatý usvědčuje </dc:title>
  <dc:creator>Admin</dc:creator>
  <cp:lastModifiedBy>Admin</cp:lastModifiedBy>
  <cp:revision>7</cp:revision>
  <dcterms:created xsi:type="dcterms:W3CDTF">2022-03-31T18:49:48Z</dcterms:created>
  <dcterms:modified xsi:type="dcterms:W3CDTF">2022-04-02T08:39:50Z</dcterms:modified>
</cp:coreProperties>
</file>