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68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80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0005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580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6740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193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197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6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490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63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371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9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42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38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24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61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1CB03-B67F-4DD2-9568-189E276C7B1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354A965-E906-4DD7-976C-252C7BBA3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436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biblenet.cz/b/Pet1/3#v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6. Biblické principy obnovy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30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a) Duchovní obnova v dobách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>	</a:t>
            </a:r>
            <a:r>
              <a:rPr lang="cs-CZ" b="1" dirty="0" err="1" smtClean="0"/>
              <a:t>Ezdráše</a:t>
            </a:r>
            <a:r>
              <a:rPr lang="cs-CZ" b="1" dirty="0" smtClean="0"/>
              <a:t> </a:t>
            </a:r>
            <a:r>
              <a:rPr lang="cs-CZ" b="1" dirty="0"/>
              <a:t>a </a:t>
            </a:r>
            <a:r>
              <a:rPr lang="cs-CZ" b="1" dirty="0" err="1"/>
              <a:t>Nehemiáše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2800" b="1" dirty="0"/>
              <a:t>Historické pozadí: </a:t>
            </a:r>
            <a:endParaRPr lang="cs-CZ" sz="2800" dirty="0"/>
          </a:p>
          <a:p>
            <a:r>
              <a:rPr lang="cs-CZ" sz="2800" b="1" dirty="0"/>
              <a:t>r. 538 př. Kr.: Král </a:t>
            </a:r>
            <a:r>
              <a:rPr lang="cs-CZ" sz="2800" b="1" dirty="0" err="1"/>
              <a:t>Kýros</a:t>
            </a:r>
            <a:r>
              <a:rPr lang="cs-CZ" sz="2800" b="1" dirty="0"/>
              <a:t>, návrat 43.000 Židů ze zajetí se </a:t>
            </a:r>
            <a:r>
              <a:rPr lang="cs-CZ" sz="2800" b="1" dirty="0" err="1"/>
              <a:t>Zerubábelem</a:t>
            </a:r>
            <a:r>
              <a:rPr lang="cs-CZ" sz="2800" b="1" dirty="0"/>
              <a:t>, obnova oltáře a chrámu, 80 let zápasů</a:t>
            </a:r>
          </a:p>
          <a:p>
            <a:r>
              <a:rPr lang="cs-CZ" sz="2800" b="1" dirty="0"/>
              <a:t>r. 458 př. Kr.: král </a:t>
            </a:r>
            <a:r>
              <a:rPr lang="cs-CZ" sz="2800" b="1" dirty="0" err="1"/>
              <a:t>Artaxerxes</a:t>
            </a:r>
            <a:r>
              <a:rPr lang="cs-CZ" sz="2800" b="1" dirty="0"/>
              <a:t> I., příchod </a:t>
            </a:r>
            <a:r>
              <a:rPr lang="cs-CZ" sz="2800" b="1" dirty="0" err="1"/>
              <a:t>Ezdráše</a:t>
            </a:r>
            <a:r>
              <a:rPr lang="cs-CZ" sz="2800" b="1" dirty="0"/>
              <a:t> do Jeruzaléma, kněze + skupina Židů ze zajetí do Jeruzaléma, cca 1.300 mužů + ženy, děti</a:t>
            </a:r>
          </a:p>
          <a:p>
            <a:r>
              <a:rPr lang="cs-CZ" sz="2800" b="1" dirty="0"/>
              <a:t>r. 444 př. Kr.: král </a:t>
            </a:r>
            <a:r>
              <a:rPr lang="cs-CZ" sz="2800" b="1" dirty="0" err="1"/>
              <a:t>Artaxerxes</a:t>
            </a:r>
            <a:r>
              <a:rPr lang="cs-CZ" sz="2800" b="1" dirty="0"/>
              <a:t> I., příchod </a:t>
            </a:r>
            <a:r>
              <a:rPr lang="cs-CZ" sz="2800" b="1" dirty="0" err="1"/>
              <a:t>Nehemíáše</a:t>
            </a:r>
            <a:r>
              <a:rPr lang="cs-CZ" sz="2800" b="1" dirty="0"/>
              <a:t> do Jeruzaléma, výstavba </a:t>
            </a:r>
            <a:r>
              <a:rPr lang="cs-CZ" sz="2800" b="1" dirty="0" smtClean="0"/>
              <a:t>hradeb za </a:t>
            </a:r>
            <a:r>
              <a:rPr lang="cs-CZ" sz="2800" b="1" dirty="0"/>
              <a:t>52 dnů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83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127000"/>
            <a:ext cx="8911687" cy="1778000"/>
          </a:xfrm>
        </p:spPr>
        <p:txBody>
          <a:bodyPr>
            <a:normAutofit/>
          </a:bodyPr>
          <a:lstStyle/>
          <a:p>
            <a:r>
              <a:rPr lang="cs-CZ" b="1" dirty="0"/>
              <a:t>Prvky </a:t>
            </a:r>
            <a:r>
              <a:rPr lang="cs-CZ" b="1" dirty="0" smtClean="0"/>
              <a:t>obnovy náboženského života</a:t>
            </a:r>
            <a:br>
              <a:rPr lang="cs-CZ" b="1" dirty="0" smtClean="0"/>
            </a:br>
            <a:r>
              <a:rPr lang="cs-CZ" b="1" dirty="0" smtClean="0"/>
              <a:t>za </a:t>
            </a:r>
            <a:r>
              <a:rPr lang="cs-CZ" b="1" dirty="0" err="1" smtClean="0"/>
              <a:t>Ezdráše</a:t>
            </a:r>
            <a:r>
              <a:rPr lang="cs-CZ" b="1" dirty="0" smtClean="0"/>
              <a:t> a </a:t>
            </a:r>
            <a:r>
              <a:rPr lang="cs-CZ" b="1" dirty="0" err="1" smtClean="0"/>
              <a:t>Nehemiáše</a:t>
            </a:r>
            <a:r>
              <a:rPr lang="cs-CZ" b="1" dirty="0" smtClean="0"/>
              <a:t>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965200"/>
            <a:ext cx="8915400" cy="5892800"/>
          </a:xfrm>
        </p:spPr>
        <p:txBody>
          <a:bodyPr>
            <a:normAutofit/>
          </a:bodyPr>
          <a:lstStyle/>
          <a:p>
            <a:endParaRPr lang="cs-CZ" dirty="0"/>
          </a:p>
          <a:p>
            <a:pPr lvl="0"/>
            <a:r>
              <a:rPr lang="cs-CZ" sz="2400" dirty="0"/>
              <a:t>Žalm 126: Radost z návratu</a:t>
            </a:r>
          </a:p>
          <a:p>
            <a:pPr lvl="0"/>
            <a:r>
              <a:rPr lang="cs-CZ" sz="2400" dirty="0"/>
              <a:t>Obnova oltáře (</a:t>
            </a:r>
            <a:r>
              <a:rPr lang="cs-CZ" sz="2400" dirty="0" err="1"/>
              <a:t>Ezdr</a:t>
            </a:r>
            <a:r>
              <a:rPr lang="cs-CZ" sz="2400" dirty="0"/>
              <a:t>. 3) a chrámu (</a:t>
            </a:r>
            <a:r>
              <a:rPr lang="cs-CZ" sz="2400" dirty="0" err="1"/>
              <a:t>Ezdr</a:t>
            </a:r>
            <a:r>
              <a:rPr lang="cs-CZ" sz="2400" dirty="0"/>
              <a:t>. 3; 5)</a:t>
            </a:r>
          </a:p>
          <a:p>
            <a:pPr lvl="0"/>
            <a:r>
              <a:rPr lang="cs-CZ" sz="2400" dirty="0"/>
              <a:t>Pokání  </a:t>
            </a:r>
            <a:r>
              <a:rPr lang="cs-CZ" sz="2400" dirty="0" err="1"/>
              <a:t>Ezdr</a:t>
            </a:r>
            <a:r>
              <a:rPr lang="cs-CZ" sz="2400" dirty="0"/>
              <a:t>. 8; 9, </a:t>
            </a:r>
            <a:r>
              <a:rPr lang="cs-CZ" sz="2400" dirty="0" err="1"/>
              <a:t>Nehem</a:t>
            </a:r>
            <a:r>
              <a:rPr lang="cs-CZ" sz="2400" dirty="0"/>
              <a:t>. 9</a:t>
            </a:r>
          </a:p>
          <a:p>
            <a:pPr lvl="0"/>
            <a:r>
              <a:rPr lang="cs-CZ" sz="2400" dirty="0"/>
              <a:t>Návrat k Písmu a jeho aplikace do praxe ( </a:t>
            </a:r>
            <a:r>
              <a:rPr lang="cs-CZ" sz="2400" dirty="0" err="1"/>
              <a:t>Nehem</a:t>
            </a:r>
            <a:r>
              <a:rPr lang="cs-CZ" sz="2400" dirty="0"/>
              <a:t>. 8, </a:t>
            </a:r>
            <a:r>
              <a:rPr lang="cs-CZ" sz="2400" dirty="0" err="1"/>
              <a:t>Ezdr</a:t>
            </a:r>
            <a:r>
              <a:rPr lang="cs-CZ" sz="2400" dirty="0"/>
              <a:t>. 10, stánky, manželství)</a:t>
            </a:r>
          </a:p>
          <a:p>
            <a:pPr lvl="0"/>
            <a:r>
              <a:rPr lang="cs-CZ" sz="2400" dirty="0"/>
              <a:t>Modlitby </a:t>
            </a:r>
            <a:r>
              <a:rPr lang="cs-CZ" sz="2400" dirty="0" err="1"/>
              <a:t>Ezdr</a:t>
            </a:r>
            <a:r>
              <a:rPr lang="cs-CZ" sz="2400" dirty="0"/>
              <a:t>. 8,21…; </a:t>
            </a:r>
            <a:r>
              <a:rPr lang="cs-CZ" sz="2400" dirty="0" err="1"/>
              <a:t>Nehem</a:t>
            </a:r>
            <a:r>
              <a:rPr lang="cs-CZ" sz="2400" dirty="0"/>
              <a:t>. 1; 2</a:t>
            </a:r>
          </a:p>
          <a:p>
            <a:pPr lvl="0"/>
            <a:r>
              <a:rPr lang="cs-CZ" sz="2400" dirty="0"/>
              <a:t>Obnova smlouvy a závazky (</a:t>
            </a:r>
            <a:r>
              <a:rPr lang="cs-CZ" sz="2400" dirty="0" err="1"/>
              <a:t>Nehem</a:t>
            </a:r>
            <a:r>
              <a:rPr lang="cs-CZ" sz="2400" dirty="0"/>
              <a:t>. 10) ( dodržování Zákona, nespolčování se s pohany, dary pro chrám, dodržování šabatu)</a:t>
            </a:r>
          </a:p>
          <a:p>
            <a:pPr lvl="0"/>
            <a:r>
              <a:rPr lang="cs-CZ" sz="2400" dirty="0"/>
              <a:t>Výstavba zdí, hradby (</a:t>
            </a:r>
            <a:r>
              <a:rPr lang="cs-CZ" sz="2400" dirty="0" err="1"/>
              <a:t>Nehem</a:t>
            </a:r>
            <a:r>
              <a:rPr lang="cs-CZ" sz="2400" dirty="0"/>
              <a:t>. 3-4, </a:t>
            </a:r>
            <a:r>
              <a:rPr lang="cs-CZ" sz="2400" dirty="0" err="1"/>
              <a:t>Izaj</a:t>
            </a:r>
            <a:r>
              <a:rPr lang="cs-CZ" sz="2400" dirty="0"/>
              <a:t>. 62,6</a:t>
            </a:r>
            <a:r>
              <a:rPr lang="cs-CZ" sz="2400" dirty="0" smtClean="0"/>
              <a:t>)</a:t>
            </a:r>
          </a:p>
          <a:p>
            <a:pPr lvl="0"/>
            <a:r>
              <a:rPr lang="cs-CZ" sz="2400" dirty="0" smtClean="0"/>
              <a:t>Vypořádání se s nespravedlností, útiskem ( </a:t>
            </a:r>
            <a:r>
              <a:rPr lang="cs-CZ" sz="2400" dirty="0" err="1" smtClean="0"/>
              <a:t>Nehem</a:t>
            </a:r>
            <a:r>
              <a:rPr lang="cs-CZ" sz="2400" dirty="0" smtClean="0"/>
              <a:t>. 5)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74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Návrat </a:t>
            </a:r>
            <a:r>
              <a:rPr lang="cs-CZ" b="1" dirty="0" smtClean="0"/>
              <a:t>v církvi k</a:t>
            </a:r>
            <a:r>
              <a:rPr lang="cs-CZ" b="1" dirty="0"/>
              <a:t> biblickým principům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/>
              <a:t>podle </a:t>
            </a:r>
            <a:r>
              <a:rPr lang="cs-CZ" dirty="0" err="1"/>
              <a:t>Vlad</a:t>
            </a:r>
            <a:r>
              <a:rPr lang="cs-CZ" dirty="0"/>
              <a:t>. </a:t>
            </a:r>
            <a:r>
              <a:rPr lang="cs-CZ" dirty="0" err="1"/>
              <a:t>Santariuse</a:t>
            </a:r>
            <a:r>
              <a:rPr lang="cs-CZ" dirty="0"/>
              <a:t>):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01912" y="2133600"/>
            <a:ext cx="8915400" cy="4305300"/>
          </a:xfrm>
        </p:spPr>
        <p:txBody>
          <a:bodyPr/>
          <a:lstStyle/>
          <a:p>
            <a:pPr lvl="0"/>
            <a:r>
              <a:rPr lang="cs-CZ" sz="2400" b="1" dirty="0"/>
              <a:t>Ježíš Kristus je 100% potřebný a zároveň 100 postačující ke spáse (a žádné plus)</a:t>
            </a:r>
          </a:p>
          <a:p>
            <a:pPr lvl="0"/>
            <a:r>
              <a:rPr lang="cs-CZ" sz="2400" b="1" dirty="0" smtClean="0"/>
              <a:t>V</a:t>
            </a:r>
            <a:r>
              <a:rPr lang="cs-CZ" sz="2400" b="1" dirty="0"/>
              <a:t> Kristu nové stvoření (2.Kor. 5,17</a:t>
            </a:r>
            <a:r>
              <a:rPr lang="cs-CZ" sz="2400" b="1" dirty="0" smtClean="0"/>
              <a:t>)</a:t>
            </a:r>
          </a:p>
          <a:p>
            <a:pPr lvl="0"/>
            <a:r>
              <a:rPr lang="cs-CZ" sz="2400" b="1" dirty="0" smtClean="0"/>
              <a:t>Láska </a:t>
            </a:r>
            <a:r>
              <a:rPr lang="cs-CZ" sz="2400" b="1" dirty="0"/>
              <a:t>jako čin (Jan 3,16)</a:t>
            </a:r>
          </a:p>
          <a:p>
            <a:pPr lvl="0"/>
            <a:r>
              <a:rPr lang="cs-CZ" sz="2400" b="1" dirty="0"/>
              <a:t>Duch Svatý realizuje program Ježíše Krista</a:t>
            </a:r>
          </a:p>
          <a:p>
            <a:pPr lvl="0"/>
            <a:r>
              <a:rPr lang="cs-CZ" sz="2400" b="1" dirty="0"/>
              <a:t>Všeobecné kněžství věřících – dílo Ducha Svatého</a:t>
            </a:r>
          </a:p>
          <a:p>
            <a:pPr lvl="0"/>
            <a:r>
              <a:rPr lang="cs-CZ" sz="2400" b="1" dirty="0"/>
              <a:t>Největší perspektiva Božího lidu – druhý příchod Ježíše Krista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5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c) Pokání v duchu i v praxi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Viz přednáška č. 5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78491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d) Soulad života v rodině a v církvi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62100"/>
            <a:ext cx="8915400" cy="4800600"/>
          </a:xfrm>
        </p:spPr>
        <p:txBody>
          <a:bodyPr/>
          <a:lstStyle/>
          <a:p>
            <a:r>
              <a:rPr lang="cs-CZ" sz="2000" dirty="0"/>
              <a:t>Biblické požadavky na starší církve obsahují významné rodinné prvky:</a:t>
            </a:r>
          </a:p>
          <a:p>
            <a:r>
              <a:rPr lang="cs-CZ" sz="2000" dirty="0"/>
              <a:t>1.Tim. 3,2	Nuže, biskup má být bezúhonný, </a:t>
            </a:r>
            <a:r>
              <a:rPr lang="cs-CZ" sz="2000" b="1" dirty="0"/>
              <a:t>jen jednou ženatý</a:t>
            </a:r>
            <a:r>
              <a:rPr lang="cs-CZ" sz="2000" dirty="0"/>
              <a:t>, střídmý, rozvážný, řádný, pohostinný, schopný učit, 3ne pijan, ne rváč, nýbrž vlídný, smířlivý, nezištný. </a:t>
            </a:r>
            <a:r>
              <a:rPr lang="cs-CZ" sz="2000" b="1" dirty="0"/>
              <a:t>4Má dobře vést svou rodinu a mít děti poslušné a počestné; 5nedovede-li někdo vést svou rodinu, jak se bude starat o Boží církev?</a:t>
            </a:r>
            <a:endParaRPr lang="cs-CZ" sz="2000" dirty="0"/>
          </a:p>
          <a:p>
            <a:r>
              <a:rPr lang="cs-CZ" sz="2000" dirty="0"/>
              <a:t>1.Tim. 3,12	Jáhni ať jsou </a:t>
            </a:r>
            <a:r>
              <a:rPr lang="cs-CZ" sz="2000" b="1" dirty="0"/>
              <a:t>jen jednou ženatí, ať dobře vedou své děti a celou rodinu.</a:t>
            </a:r>
            <a:endParaRPr lang="cs-CZ" sz="2000" dirty="0"/>
          </a:p>
          <a:p>
            <a:r>
              <a:rPr lang="cs-CZ" sz="2000" dirty="0" err="1"/>
              <a:t>Tit</a:t>
            </a:r>
            <a:r>
              <a:rPr lang="cs-CZ" sz="2000" dirty="0"/>
              <a:t>. 1,5		Proto jsem tě ponechal na Krétě, abys uvedl do pořádku, co ještě zbývá, a ustanovil v jednotlivých městech starší, jak jsem ti nařídil. 6Mají to být lidé bezúhonní, </a:t>
            </a:r>
            <a:r>
              <a:rPr lang="cs-CZ" sz="2000" b="1" dirty="0"/>
              <a:t>jen jednou ženatí, mají mít věřící děti, kterým se nedá vytknout nevázanost a neposlušnost.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44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d) Soulad života v rodině a v církvi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hlinkClick r:id="rId2" tooltip="7"/>
              </a:rPr>
              <a:t>1.Petrův 3,7</a:t>
            </a:r>
            <a:endParaRPr lang="cs-CZ" b="1" dirty="0" smtClean="0"/>
          </a:p>
          <a:p>
            <a:pPr marL="0" indent="0">
              <a:buNone/>
            </a:pPr>
            <a:r>
              <a:rPr lang="cs-CZ" sz="2400" b="1" dirty="0" smtClean="0"/>
              <a:t>Stejně </a:t>
            </a:r>
            <a:r>
              <a:rPr lang="cs-CZ" sz="2400" b="1" dirty="0"/>
              <a:t>i muži: když žijete se svými ženami, mějte pro ně porozumění, že jsou slabší; a prokazujte jim úctu, protože jsou spolu s vámi dědičkami daru života. Tak vašim modlitbám nebude nic překážet</a:t>
            </a:r>
            <a:r>
              <a:rPr lang="cs-CZ" sz="2400" b="1" dirty="0" smtClean="0"/>
              <a:t>.</a:t>
            </a:r>
          </a:p>
          <a:p>
            <a:pPr marL="0" indent="0">
              <a:buNone/>
            </a:pPr>
            <a:endParaRPr lang="cs-CZ" sz="2400" b="1" dirty="0" smtClean="0"/>
          </a:p>
          <a:p>
            <a:r>
              <a:rPr lang="cs-CZ" sz="2400" b="1" dirty="0" smtClean="0"/>
              <a:t>Jak </a:t>
            </a:r>
            <a:r>
              <a:rPr lang="cs-CZ" sz="2400" b="1" dirty="0"/>
              <a:t>prezentujeme sbor, vztahy ve sboru a naše bratry a sestry před dětmi a členy rodiny?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48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e) Opravdová (</a:t>
            </a:r>
            <a:r>
              <a:rPr lang="cs-CZ" b="1" dirty="0" smtClean="0"/>
              <a:t>nepředstíraná</a:t>
            </a:r>
            <a:r>
              <a:rPr lang="cs-CZ" b="1" smtClean="0"/>
              <a:t>, nezištná)  </a:t>
            </a:r>
            <a:r>
              <a:rPr lang="cs-CZ" b="1" dirty="0"/>
              <a:t>láska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89100"/>
            <a:ext cx="8915400" cy="46863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400" b="1" dirty="0"/>
              <a:t>Láska – poznávacím znamením Kristových učedníků</a:t>
            </a:r>
          </a:p>
          <a:p>
            <a:r>
              <a:rPr lang="cs-CZ" sz="2400" b="1" dirty="0" smtClean="0"/>
              <a:t>Jan 13,34	</a:t>
            </a:r>
            <a:r>
              <a:rPr lang="cs-CZ" sz="2400" b="1" i="1" dirty="0" smtClean="0"/>
              <a:t>Nové </a:t>
            </a:r>
            <a:r>
              <a:rPr lang="cs-CZ" sz="2400" b="1" i="1" dirty="0"/>
              <a:t>přikázání vám dávám, abyste se navzájem milovali; jako já jsem miloval vás, i vy se milujte navzájem</a:t>
            </a:r>
            <a:r>
              <a:rPr lang="cs-CZ" sz="2400" b="1" i="1" dirty="0" smtClean="0"/>
              <a:t>.</a:t>
            </a:r>
          </a:p>
          <a:p>
            <a:r>
              <a:rPr lang="cs-CZ" sz="2400" b="1" dirty="0"/>
              <a:t>Opravdová láska působí jako magnet na členy sboru i lidi mimo sbor</a:t>
            </a:r>
          </a:p>
          <a:p>
            <a:r>
              <a:rPr lang="cs-CZ" sz="2400" b="1" dirty="0"/>
              <a:t>Pokrytectví nebo vášně působí odpudivě</a:t>
            </a:r>
          </a:p>
          <a:p>
            <a:r>
              <a:rPr lang="cs-CZ" sz="2400" b="1" dirty="0"/>
              <a:t>Římanům 12, </a:t>
            </a:r>
            <a:r>
              <a:rPr lang="cs-CZ" sz="2400" b="1" dirty="0" smtClean="0"/>
              <a:t>9	</a:t>
            </a:r>
            <a:r>
              <a:rPr lang="cs-CZ" sz="2400" b="1" i="1" dirty="0" smtClean="0"/>
              <a:t>Láska </a:t>
            </a:r>
            <a:r>
              <a:rPr lang="cs-CZ" sz="2400" b="1" i="1" dirty="0"/>
              <a:t>nechť je bez přetvářky. Ošklivte si zlo, lněte k dobrému.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74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141</TotalTime>
  <Words>261</Words>
  <Application>Microsoft Office PowerPoint</Application>
  <PresentationFormat>Širokoúhlá obrazovka</PresentationFormat>
  <Paragraphs>42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Stébla</vt:lpstr>
      <vt:lpstr>6. Biblické principy obnovy </vt:lpstr>
      <vt:lpstr>a) Duchovní obnova v dobách   Ezdráše a Nehemiáše </vt:lpstr>
      <vt:lpstr>Prvky obnovy náboženského života za Ezdráše a Nehemiáše: </vt:lpstr>
      <vt:lpstr>Návrat v církvi k biblickým principům  (podle Vlad. Santariuse): </vt:lpstr>
      <vt:lpstr>c) Pokání v duchu i v praxi </vt:lpstr>
      <vt:lpstr>d) Soulad života v rodině a v církvi  </vt:lpstr>
      <vt:lpstr>d) Soulad života v rodině a v církvi</vt:lpstr>
      <vt:lpstr>e) Opravdová (nepředstíraná, nezištná)  láska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Biblické principy obnovy </dc:title>
  <dc:creator>Admin</dc:creator>
  <cp:lastModifiedBy>Admin</cp:lastModifiedBy>
  <cp:revision>6</cp:revision>
  <dcterms:created xsi:type="dcterms:W3CDTF">2022-03-31T19:45:00Z</dcterms:created>
  <dcterms:modified xsi:type="dcterms:W3CDTF">2022-04-05T12:02:35Z</dcterms:modified>
</cp:coreProperties>
</file>