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067" y="241300"/>
            <a:ext cx="7766936" cy="3683000"/>
          </a:xfrm>
        </p:spPr>
        <p:txBody>
          <a:bodyPr/>
          <a:lstStyle/>
          <a:p>
            <a:pPr algn="ctr"/>
            <a:r>
              <a:rPr lang="cs-CZ" b="1" dirty="0"/>
              <a:t>8. Život v posvěcení – životní styl Kristových služebníků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3682999"/>
            <a:ext cx="7766936" cy="1464733"/>
          </a:xfrm>
        </p:spPr>
        <p:txBody>
          <a:bodyPr/>
          <a:lstStyle/>
          <a:p>
            <a:pPr algn="l"/>
            <a:r>
              <a:rPr lang="cs-CZ" sz="2400" b="1" dirty="0"/>
              <a:t>Úvod: Dvě strany téže </a:t>
            </a:r>
            <a:r>
              <a:rPr lang="cs-CZ" sz="2400" b="1" dirty="0" smtClean="0"/>
              <a:t>mince</a:t>
            </a:r>
          </a:p>
          <a:p>
            <a:pPr algn="l"/>
            <a:r>
              <a:rPr lang="cs-CZ" sz="2400" dirty="0"/>
              <a:t>Mince = život, vztah člověka s Bohem, život v Kristu</a:t>
            </a:r>
          </a:p>
          <a:p>
            <a:pPr algn="l"/>
            <a:endParaRPr lang="cs-CZ" sz="2400" dirty="0"/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94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sz="54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36252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787400"/>
            <a:ext cx="8596668" cy="56895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b="1" dirty="0"/>
              <a:t>2.Petrův 1,3-9: </a:t>
            </a:r>
          </a:p>
          <a:p>
            <a:pPr marL="0" indent="0">
              <a:buNone/>
            </a:pPr>
            <a:r>
              <a:rPr lang="cs-CZ" sz="2000" dirty="0"/>
              <a:t>3Všecko, čeho je třeba k zbožnému životu, darovala nám jeho božská moc, když jsme poznali toho, který nás povolal vlastní slávou a mocnými činy.</a:t>
            </a:r>
          </a:p>
          <a:p>
            <a:pPr marL="0" indent="0">
              <a:buNone/>
            </a:pPr>
            <a:r>
              <a:rPr lang="cs-CZ" sz="2000" dirty="0"/>
              <a:t>4Tím nám daroval vzácná a převeliká zaslíbení, abyste se tak stali účastnými božské přirozenosti a unikli zhoubě, do níž svět žene jeho zvrácená touha.</a:t>
            </a:r>
          </a:p>
          <a:p>
            <a:pPr marL="0" indent="0">
              <a:buNone/>
            </a:pPr>
            <a:r>
              <a:rPr lang="cs-CZ" sz="2000" dirty="0"/>
              <a:t>5Proto také vynaložte všecku snahu na to, abyste ke své víře připojili ctnost, k ctnosti poznání,</a:t>
            </a:r>
          </a:p>
          <a:p>
            <a:pPr marL="0" indent="0">
              <a:buNone/>
            </a:pPr>
            <a:r>
              <a:rPr lang="cs-CZ" sz="2000" dirty="0"/>
              <a:t>6k poznání zdrženlivost, ke zdrženlivosti trpělivost, k trpělivosti zbožnost,</a:t>
            </a:r>
          </a:p>
          <a:p>
            <a:pPr marL="0" indent="0">
              <a:buNone/>
            </a:pPr>
            <a:r>
              <a:rPr lang="cs-CZ" sz="2000" dirty="0"/>
              <a:t>7ke zbožnosti bratrskou náklonnost a k bratrské náklonnosti lásku.</a:t>
            </a:r>
          </a:p>
          <a:p>
            <a:pPr marL="0" indent="0">
              <a:buNone/>
            </a:pPr>
            <a:r>
              <a:rPr lang="cs-CZ" sz="2000" dirty="0"/>
              <a:t>8Máte-li tyto vlastnosti a rozhojňují-li se ve vás, nezůstanete v poznání našeho Pána Ježíše Krista nečinní a bez ovoce.</a:t>
            </a:r>
          </a:p>
          <a:p>
            <a:pPr marL="0" indent="0">
              <a:buNone/>
            </a:pPr>
            <a:r>
              <a:rPr lang="cs-CZ" sz="2000" dirty="0"/>
              <a:t>9Komu však scházejí, je slepý, krátkozraký a zapomněl na to, že byl očištěn od svých starých hříchů.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926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dirty="0"/>
              <a:t>3. - 4.v.: To, co nám bylo darováno bez lidské zásluhy a přičinění, z pouhé Boží milosti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3Všecko</a:t>
            </a:r>
            <a:r>
              <a:rPr lang="cs-CZ" dirty="0"/>
              <a:t>, čeho je třeba k zbožnému životu, darovala nám jeho božská moc, když jsme poznali toho, který nás povolal vlastní slávou a mocnými činy.</a:t>
            </a:r>
          </a:p>
          <a:p>
            <a:pPr marL="0" indent="0">
              <a:buNone/>
            </a:pPr>
            <a:r>
              <a:rPr lang="cs-CZ" dirty="0"/>
              <a:t>4Tím nám daroval vzácná a převeliká zaslíbení, abyste se tak stali účastnými božské přirozenosti a unikli zhoubě, do níž svět žene jeho zvrácená touha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u="sng" dirty="0"/>
              <a:t>Spasení z milosti</a:t>
            </a:r>
            <a:r>
              <a:rPr lang="cs-CZ" b="1" dirty="0"/>
              <a:t> </a:t>
            </a:r>
            <a:r>
              <a:rPr lang="cs-CZ" dirty="0" err="1"/>
              <a:t>Ef</a:t>
            </a:r>
            <a:r>
              <a:rPr lang="cs-CZ" dirty="0"/>
              <a:t>. 2,8 Milostí tedy jste spaseni skrze víru. 9Spasení není z vás, je to Boží dar; není z vašich skutků, takže se nikdo nemůže chlubit., </a:t>
            </a:r>
          </a:p>
          <a:p>
            <a:r>
              <a:rPr lang="cs-CZ" b="1" u="sng" dirty="0"/>
              <a:t>Ospravedlnění z víry  </a:t>
            </a:r>
            <a:r>
              <a:rPr lang="cs-CZ" dirty="0"/>
              <a:t>Řím. 3,24:</a:t>
            </a:r>
            <a:r>
              <a:rPr lang="cs-CZ" b="1" dirty="0"/>
              <a:t> …</a:t>
            </a:r>
            <a:r>
              <a:rPr lang="cs-CZ" dirty="0"/>
              <a:t>jsou ospravedlňováni zadarmo jeho milostí vykoupením v Kristu Ježíši.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88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04900"/>
          </a:xfrm>
        </p:spPr>
        <p:txBody>
          <a:bodyPr>
            <a:noAutofit/>
          </a:bodyPr>
          <a:lstStyle/>
          <a:p>
            <a:r>
              <a:rPr lang="cs-CZ" sz="2800" dirty="0"/>
              <a:t>5</a:t>
            </a:r>
            <a:r>
              <a:rPr lang="cs-CZ" sz="2800" dirty="0" smtClean="0"/>
              <a:t>.– 9.v</a:t>
            </a:r>
            <a:r>
              <a:rPr lang="cs-CZ" sz="2800" dirty="0"/>
              <a:t>.: To, do čeho má člověk vložit svoji snahu a úsilí, na čem spolupracuje s Bohem.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14501"/>
            <a:ext cx="8596668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5Proto také vynaložte všecku snahu na to, abyste ke své víře připojili ctnost, k ctnosti poznání,</a:t>
            </a:r>
          </a:p>
          <a:p>
            <a:pPr marL="0" indent="0">
              <a:buNone/>
            </a:pPr>
            <a:r>
              <a:rPr lang="cs-CZ" dirty="0"/>
              <a:t>6k poznání zdrženlivost, ke zdrženlivosti trpělivost, k trpělivosti zbožnost,</a:t>
            </a:r>
          </a:p>
          <a:p>
            <a:pPr marL="0" indent="0">
              <a:buNone/>
            </a:pPr>
            <a:r>
              <a:rPr lang="cs-CZ" dirty="0"/>
              <a:t>7ke zbožnosti bratrskou náklonnost a k bratrské náklonnosti lásku.</a:t>
            </a:r>
          </a:p>
          <a:p>
            <a:pPr marL="0" indent="0">
              <a:buNone/>
            </a:pPr>
            <a:r>
              <a:rPr lang="cs-CZ" dirty="0"/>
              <a:t>8Máte-li tyto vlastnosti a rozhojňují-li se ve vás, nezůstanete v poznání našeho Pána Ježíše Krista nečinní a bez ovoce.</a:t>
            </a:r>
          </a:p>
          <a:p>
            <a:pPr marL="0" indent="0">
              <a:buNone/>
            </a:pPr>
            <a:r>
              <a:rPr lang="cs-CZ" dirty="0"/>
              <a:t>9Komu však scházejí, je slepý, krátkozraký a zapomněl na to, že byl očištěn od svých starých hříchů</a:t>
            </a:r>
            <a:r>
              <a:rPr lang="cs-CZ" dirty="0" smtClean="0"/>
              <a:t>.</a:t>
            </a:r>
          </a:p>
          <a:p>
            <a:r>
              <a:rPr lang="cs-CZ" b="1" dirty="0"/>
              <a:t>Posvěcení</a:t>
            </a:r>
            <a:r>
              <a:rPr lang="cs-CZ" dirty="0"/>
              <a:t> – nový život, odpověď člověka na Boží </a:t>
            </a:r>
            <a:r>
              <a:rPr lang="cs-CZ" dirty="0" smtClean="0"/>
              <a:t>milost a </a:t>
            </a:r>
            <a:r>
              <a:rPr lang="cs-CZ" dirty="0"/>
              <a:t>dar spasení, nový životní styl, postupná proměna charakteru podle podoby Ježíše Krista, životní proces, který probíhá a pokračuje, dokud jsme v těle.</a:t>
            </a:r>
          </a:p>
          <a:p>
            <a:r>
              <a:rPr lang="cs-CZ" dirty="0"/>
              <a:t>Pokud schází v životě křesťana, stává se jeho víra mrtvou. </a:t>
            </a:r>
          </a:p>
          <a:p>
            <a:r>
              <a:rPr lang="cs-CZ" dirty="0"/>
              <a:t>Jak. 2,26	Jako je tělo bez ducha mrtvé, tak je mrtvá i víra bez skutků.</a:t>
            </a:r>
          </a:p>
          <a:p>
            <a:r>
              <a:rPr lang="cs-CZ" dirty="0"/>
              <a:t>Když se zamění role ospravedlnění a posvěcení, je z toho duchovní tragédie.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15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Co je posvěcení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62101"/>
            <a:ext cx="8596668" cy="44792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Oddělenost a připravenost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2.Tim </a:t>
            </a:r>
            <a:r>
              <a:rPr lang="cs-CZ" dirty="0" smtClean="0"/>
              <a:t>2,19-21:	„</a:t>
            </a:r>
            <a:r>
              <a:rPr lang="cs-CZ" dirty="0"/>
              <a:t>nástrojem vznešeným, posvěceným, užitečným pro hospodáře, připraveným ke každému dobrému dílu.“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Morální, etická stránka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1.Tes. 4,3-7: </a:t>
            </a:r>
            <a:r>
              <a:rPr lang="cs-CZ" dirty="0"/>
              <a:t>„Neboť toto je vůle Boží, vaše posvěcení, abyste se zdržovali necudnosti...“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/>
              <a:t>Hotová věc i trvalý proces</a:t>
            </a:r>
            <a:endParaRPr lang="cs-CZ" dirty="0"/>
          </a:p>
          <a:p>
            <a:pPr marL="0" indent="0">
              <a:buNone/>
            </a:pPr>
            <a:r>
              <a:rPr lang="cs-CZ" sz="1600" dirty="0"/>
              <a:t>Již jsme plně posvěceni skrze naše postavení v Kristu (skrze sjednocení s </a:t>
            </a:r>
            <a:r>
              <a:rPr lang="cs-CZ" sz="1600" dirty="0" smtClean="0"/>
              <a:t>Ním)</a:t>
            </a:r>
          </a:p>
          <a:p>
            <a:pPr marL="0" indent="0">
              <a:buNone/>
            </a:pPr>
            <a:r>
              <a:rPr lang="cs-CZ" sz="1600" dirty="0"/>
              <a:t>Současně však náš stav ještě zdaleka není dokonalý</a:t>
            </a:r>
          </a:p>
        </p:txBody>
      </p:sp>
    </p:spTree>
    <p:extLst>
      <p:ext uri="{BB962C8B-B14F-4D97-AF65-F5344CB8AC3E}">
        <p14:creationId xmlns:p14="http://schemas.microsoft.com/office/powerpoint/2010/main" val="245343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Motiv a cíl posvěcení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73201"/>
            <a:ext cx="8596668" cy="4568162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Motiv:</a:t>
            </a:r>
            <a:r>
              <a:rPr lang="cs-CZ" dirty="0"/>
              <a:t> Moje identita, kdo jsem v Kristu (spasené Boží dítě, Boží služebník)</a:t>
            </a:r>
          </a:p>
          <a:p>
            <a:pPr marL="0" indent="0">
              <a:buNone/>
            </a:pPr>
            <a:r>
              <a:rPr lang="cs-CZ" dirty="0"/>
              <a:t>Řím. 6,11-12 „</a:t>
            </a:r>
            <a:r>
              <a:rPr lang="cs-CZ" i="1" dirty="0"/>
              <a:t>jste mrtvi hříchu, ale živi Bohu v Kristu Ježíši, nechť tedy hřích neovládá vaše smrtelné tělo</a:t>
            </a:r>
            <a:r>
              <a:rPr lang="cs-CZ" i="1" dirty="0" smtClean="0"/>
              <a:t>...“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b="1" dirty="0"/>
              <a:t>Motiv:</a:t>
            </a:r>
            <a:r>
              <a:rPr lang="cs-CZ" dirty="0"/>
              <a:t> Vděčnost Bohu za to, co pro nás v díle spasení vykonal</a:t>
            </a:r>
          </a:p>
          <a:p>
            <a:pPr marL="0" indent="0">
              <a:buNone/>
            </a:pPr>
            <a:r>
              <a:rPr lang="cs-CZ" dirty="0"/>
              <a:t>1.K 6,19-20: „</a:t>
            </a:r>
            <a:r>
              <a:rPr lang="cs-CZ" i="1" dirty="0"/>
              <a:t>Nepatříte sami sobě! Bylo za vás zaplaceno výkupné. Proto svým tělem oslavujte Boha.“ </a:t>
            </a:r>
            <a:endParaRPr lang="cs-CZ" i="1" dirty="0" smtClean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b="1" dirty="0"/>
              <a:t>Cíl posvěcení: stát se podobni Kristu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2.Kor. 3,18: </a:t>
            </a:r>
            <a:r>
              <a:rPr lang="cs-CZ" i="1" dirty="0"/>
              <a:t>Na odhalené tváři nás všech se zrcadlí slavná zář Páně, a tak jsme proměňováni </a:t>
            </a:r>
            <a:r>
              <a:rPr lang="cs-CZ" b="1" i="1" dirty="0"/>
              <a:t>k jeho obrazu </a:t>
            </a:r>
            <a:r>
              <a:rPr lang="cs-CZ" i="1" dirty="0"/>
              <a:t>ve stále větší slávě – to vše </a:t>
            </a:r>
            <a:r>
              <a:rPr lang="cs-CZ" b="1" i="1" dirty="0"/>
              <a:t>mocí Ducha Páně</a:t>
            </a:r>
            <a:r>
              <a:rPr lang="cs-CZ" i="1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725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287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Posvěcení – dílo Boží i lidské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38301"/>
            <a:ext cx="8596668" cy="44030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b="1" dirty="0"/>
              <a:t>Bůh uskutečňuje naše posvěcení </a:t>
            </a:r>
            <a:endParaRPr lang="cs-CZ" sz="2400" dirty="0"/>
          </a:p>
          <a:p>
            <a:pPr marL="0" indent="0">
              <a:buNone/>
            </a:pPr>
            <a:r>
              <a:rPr lang="cs-CZ" sz="2400" i="1" dirty="0"/>
              <a:t>1.Tes. 5,23-24: 	23Sám Bůh pokoje nechť vás </a:t>
            </a:r>
            <a:r>
              <a:rPr lang="cs-CZ" sz="2400" b="1" i="1" dirty="0"/>
              <a:t>cele posvětí</a:t>
            </a:r>
            <a:r>
              <a:rPr lang="cs-CZ" sz="2400" i="1" dirty="0"/>
              <a:t> a zachová vašeho ducha, duši i tělo bez úrazu a poskvrny do příchodu našeho Pána Ježíše Krista. 24Věrný je ten, který vás povolal; on to také učiní.</a:t>
            </a:r>
          </a:p>
          <a:p>
            <a:pPr marL="0" indent="0">
              <a:buNone/>
            </a:pPr>
            <a:r>
              <a:rPr lang="cs-CZ" sz="2400" i="1" dirty="0"/>
              <a:t>1.Petrův 1,2:	…a byli předem vyhlédnuti od Boha Otce a </a:t>
            </a:r>
            <a:r>
              <a:rPr lang="cs-CZ" sz="2400" b="1" i="1" dirty="0"/>
              <a:t>posvěceni Duchem</a:t>
            </a:r>
            <a:r>
              <a:rPr lang="cs-CZ" sz="2400" i="1" dirty="0"/>
              <a:t>, aby se poslušně odevzdali Ježíši Kristu a byli očištěni pokropením jeho krví</a:t>
            </a:r>
            <a:r>
              <a:rPr lang="cs-CZ" sz="2400" i="1" dirty="0" smtClean="0"/>
              <a:t>…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Člověk není v tom pasivní, musí s Bohem aktivně spolupracovat</a:t>
            </a:r>
            <a:endParaRPr lang="cs-CZ" sz="2400" dirty="0"/>
          </a:p>
          <a:p>
            <a:pPr marL="0" indent="0">
              <a:buNone/>
            </a:pPr>
            <a:r>
              <a:rPr lang="cs-CZ" sz="2400" i="1" dirty="0" err="1"/>
              <a:t>Žd</a:t>
            </a:r>
            <a:r>
              <a:rPr lang="cs-CZ" sz="2400" i="1" dirty="0"/>
              <a:t> 12,14: „Usilujte o …svatost, bez níž nikdo nespatří Pána.“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72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461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Jak to konkrétně dělat?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71601"/>
            <a:ext cx="8596668" cy="4669762"/>
          </a:xfrm>
        </p:spPr>
        <p:txBody>
          <a:bodyPr/>
          <a:lstStyle/>
          <a:p>
            <a:r>
              <a:rPr lang="cs-CZ" sz="2400" dirty="0"/>
              <a:t>Důvěřovat Bohu, že jsme uvolněni od hříchu (Ř 6,11) a že nás může obnovit (</a:t>
            </a:r>
            <a:r>
              <a:rPr lang="cs-CZ" sz="2400" dirty="0" err="1" smtClean="0"/>
              <a:t>Ko</a:t>
            </a:r>
            <a:r>
              <a:rPr lang="cs-CZ" sz="2400" dirty="0" smtClean="0"/>
              <a:t>. </a:t>
            </a:r>
            <a:r>
              <a:rPr lang="cs-CZ" sz="2400" dirty="0"/>
              <a:t>3,3-10). </a:t>
            </a:r>
            <a:endParaRPr lang="cs-CZ" sz="2400" dirty="0" smtClean="0"/>
          </a:p>
          <a:p>
            <a:r>
              <a:rPr lang="cs-CZ" sz="2400" dirty="0" smtClean="0"/>
              <a:t>Sytit se Božím Slovem ( 1.Pt. 2,2) a účastnit se společenství Božího lidu (</a:t>
            </a:r>
            <a:r>
              <a:rPr lang="cs-CZ" sz="2400" dirty="0" err="1" smtClean="0"/>
              <a:t>Žd</a:t>
            </a:r>
            <a:r>
              <a:rPr lang="cs-CZ" sz="2400" dirty="0" smtClean="0"/>
              <a:t>. 10,24-25)</a:t>
            </a:r>
            <a:endParaRPr lang="cs-CZ" sz="2400" dirty="0"/>
          </a:p>
          <a:p>
            <a:r>
              <a:rPr lang="cs-CZ" sz="2400" dirty="0"/>
              <a:t>Přijímat Boží výchovu (</a:t>
            </a:r>
            <a:r>
              <a:rPr lang="cs-CZ" sz="2400" dirty="0" err="1" smtClean="0"/>
              <a:t>Žd</a:t>
            </a:r>
            <a:r>
              <a:rPr lang="cs-CZ" sz="2400" dirty="0" smtClean="0"/>
              <a:t>. </a:t>
            </a:r>
            <a:r>
              <a:rPr lang="cs-CZ" sz="2400" dirty="0"/>
              <a:t>12,11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Trvat </a:t>
            </a:r>
            <a:r>
              <a:rPr lang="cs-CZ" sz="2400" dirty="0"/>
              <a:t>v modlitbách (1 Te 5,17) </a:t>
            </a:r>
          </a:p>
          <a:p>
            <a:r>
              <a:rPr lang="cs-CZ" sz="2400" dirty="0"/>
              <a:t>Sloužit pokorně jedni druhým (J 13,14-16).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3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Rozdíl mezi ospravedlněním, znovuzrozením a posvěcením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6876224"/>
              </p:ext>
            </p:extLst>
          </p:nvPr>
        </p:nvGraphicFramePr>
        <p:xfrm>
          <a:off x="800100" y="1752603"/>
          <a:ext cx="8674100" cy="4813297"/>
        </p:xfrm>
        <a:graphic>
          <a:graphicData uri="http://schemas.openxmlformats.org/drawingml/2006/table">
            <a:tbl>
              <a:tblPr firstRow="1" firstCol="1" bandRow="1"/>
              <a:tblGrid>
                <a:gridCol w="4337050">
                  <a:extLst>
                    <a:ext uri="{9D8B030D-6E8A-4147-A177-3AD203B41FA5}">
                      <a16:colId xmlns:a16="http://schemas.microsoft.com/office/drawing/2014/main" val="2060228626"/>
                    </a:ext>
                  </a:extLst>
                </a:gridCol>
                <a:gridCol w="4337050">
                  <a:extLst>
                    <a:ext uri="{9D8B030D-6E8A-4147-A177-3AD203B41FA5}">
                      <a16:colId xmlns:a16="http://schemas.microsoft.com/office/drawing/2014/main" val="464374144"/>
                    </a:ext>
                  </a:extLst>
                </a:gridCol>
              </a:tblGrid>
              <a:tr h="4719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Ospravedlnění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Posvěcení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8767176"/>
                  </a:ext>
                </a:extLst>
              </a:tr>
              <a:tr h="8493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Boží dílo vykonané za nás </a:t>
                      </a:r>
                      <a:endParaRPr lang="cs-CZ" sz="2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mimo nás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Boží dílo v nás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2285815"/>
                  </a:ext>
                </a:extLst>
              </a:tr>
              <a:tr h="8493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 dokonalé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Není dokonalé, neboť stále padáme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1970447"/>
                  </a:ext>
                </a:extLst>
              </a:tr>
              <a:tr h="8493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Kristu jsme svatí před Bohem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Posvěcení nás činí (postupně) svatými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2067923"/>
                  </a:ext>
                </a:extLst>
              </a:tr>
              <a:tr h="4719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 naše postavení v Kristu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 naše každodenní zkušenost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4326018"/>
                  </a:ext>
                </a:extLst>
              </a:tr>
              <a:tr h="8493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Zachraňuje nás od viny za hřích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Zachraňuje nás od moci (vlivu) hříchu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2545155"/>
                  </a:ext>
                </a:extLst>
              </a:tr>
              <a:tr h="4719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3827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00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</TotalTime>
  <Words>551</Words>
  <Application>Microsoft Office PowerPoint</Application>
  <PresentationFormat>Širokoúhlá obrazovka</PresentationFormat>
  <Paragraphs>80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 3</vt:lpstr>
      <vt:lpstr>Fazeta</vt:lpstr>
      <vt:lpstr>8. Život v posvěcení – životní styl Kristových služebníků </vt:lpstr>
      <vt:lpstr>Prezentace aplikace PowerPoint</vt:lpstr>
      <vt:lpstr>3. - 4.v.: To, co nám bylo darováno bez lidské zásluhy a přičinění, z pouhé Boží milosti </vt:lpstr>
      <vt:lpstr>5.– 9.v.: To, do čeho má člověk vložit svoji snahu a úsilí, na čem spolupracuje s Bohem. </vt:lpstr>
      <vt:lpstr>Co je posvěcení </vt:lpstr>
      <vt:lpstr>Motiv a cíl posvěcení </vt:lpstr>
      <vt:lpstr>Posvěcení – dílo Boží i lidské </vt:lpstr>
      <vt:lpstr>Jak to konkrétně dělat?  </vt:lpstr>
      <vt:lpstr>Rozdíl mezi ospravedlněním, znovuzrozením a posvěcením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 Život v posvěcení – životní styl Kristových služebníků</dc:title>
  <dc:creator>Admin</dc:creator>
  <cp:lastModifiedBy>Admin</cp:lastModifiedBy>
  <cp:revision>5</cp:revision>
  <dcterms:created xsi:type="dcterms:W3CDTF">2022-04-04T09:40:13Z</dcterms:created>
  <dcterms:modified xsi:type="dcterms:W3CDTF">2022-04-05T12:19:31Z</dcterms:modified>
</cp:coreProperties>
</file>