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39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07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4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8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69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8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3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0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8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5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0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97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1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2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46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D5BC70-1C0C-473E-9D20-4D46CA7F3A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930992-9865-4BEB-9645-EEBBA77C9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5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net.cz/b/John/7#v39" TargetMode="External"/><Relationship Id="rId2" Type="http://schemas.openxmlformats.org/officeDocument/2006/relationships/hyperlink" Target="http://biblenet.cz/b/John/7#v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net.cz/b/John/14#v16" TargetMode="External"/><Relationship Id="rId2" Type="http://schemas.openxmlformats.org/officeDocument/2006/relationships/hyperlink" Target="http://biblenet.cz/b/John/14#v2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net.cz/b/Acts/2#v2" TargetMode="External"/><Relationship Id="rId2" Type="http://schemas.openxmlformats.org/officeDocument/2006/relationships/hyperlink" Target="http://biblenet.cz/b/Acts/2#v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enet.cz/b/Acts/4#v31" TargetMode="External"/><Relationship Id="rId5" Type="http://schemas.openxmlformats.org/officeDocument/2006/relationships/hyperlink" Target="http://biblenet.cz/b/Acts/2#v4" TargetMode="External"/><Relationship Id="rId4" Type="http://schemas.openxmlformats.org/officeDocument/2006/relationships/hyperlink" Target="http://biblenet.cz/b/Acts/2#v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net.cz/b/Eph/5#v19" TargetMode="External"/><Relationship Id="rId2" Type="http://schemas.openxmlformats.org/officeDocument/2006/relationships/hyperlink" Target="http://biblenet.cz/b/Eph/5#v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7. Naplnění Duchem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2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/>
              <a:t>Naplnění Duchem ve Skutcích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Příklad autobaterie: provoz: vybíjení a dobíjení (naplňování)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/>
              <a:t>Naplňování Duchem – celoživotní výzva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Naplnění Duchem bývá někdy spojeno s představou, že se jedná o pasivní proces – tedy podobný k nalévání do nádoby. Avšak to není zcela správná představa. Spíše než představa nádoby naplněné zčásti nebo úplně tekutinou bychom měli mít na zřeteli životní styl a postoje křesťana. Člověk je buď plný „sebe“, anebo Ducha, je zaměřen na sebe, nebo na Boha a na bližní. Život naplněný Duchem je život, kdy naše myšlenky, city, emoce, chápání, impulzy, touhy a rozhodnutí jsou ovlivňovány, kontrolovány a motivovány Duchem svatým.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3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/>
              <a:t>Naplňování Duchem – celoživotní výzva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Trvale naplňování Duchem svatým, tedy neustále podřizování se Duchu svatému v každodenním životě, je součástí křesťanova celoživotního procesu posvěcení, ve kterém se stává více podobný Kristu a nese ovoce Ducha (</a:t>
            </a:r>
            <a:r>
              <a:rPr lang="cs-CZ" b="1" dirty="0" err="1"/>
              <a:t>Ga</a:t>
            </a:r>
            <a:r>
              <a:rPr lang="cs-CZ" b="1" dirty="0"/>
              <a:t> 5,22-23). Toto neustále naplňování se Duchem se projevuje v praktickém životě křesťana jako chválení a uctívání Boha s ostatními věřícími skrze žalmy, chvalozpěvy a duchovní písně, skrze vděčnost a vzájemnou podřízenost (</a:t>
            </a:r>
            <a:r>
              <a:rPr lang="cs-CZ" b="1" dirty="0" err="1"/>
              <a:t>Ef</a:t>
            </a:r>
            <a:r>
              <a:rPr lang="cs-CZ" b="1" dirty="0"/>
              <a:t>. 5, 19-21).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7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/>
              <a:t>Co o tom říká Písmo?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Mat. 3,11 Já vás křtím vodou k pokání; ale ten, který přichází za mnou, je silnější než já – nejsem hoden ani toho, abych mu zouval obuv; on vás bude křtít Duchem svatým a ohněm.</a:t>
            </a:r>
          </a:p>
          <a:p>
            <a:pPr lvl="0"/>
            <a:r>
              <a:rPr lang="cs-CZ" b="1" dirty="0"/>
              <a:t>Jan 7,38-39  </a:t>
            </a:r>
            <a:r>
              <a:rPr lang="cs-CZ" b="1" dirty="0">
                <a:hlinkClick r:id="rId2" tooltip="38"/>
              </a:rPr>
              <a:t>38</a:t>
            </a:r>
            <a:r>
              <a:rPr lang="cs-CZ" b="1" dirty="0"/>
              <a:t>Kdo věří ve mne, ‚proudy živé vody poplynou z jeho nitra,‘ jak praví Písmo.“ </a:t>
            </a:r>
            <a:r>
              <a:rPr lang="cs-CZ" b="1" dirty="0">
                <a:hlinkClick r:id="rId3" tooltip="39"/>
              </a:rPr>
              <a:t>39</a:t>
            </a:r>
            <a:r>
              <a:rPr lang="cs-CZ" b="1" dirty="0"/>
              <a:t>To řekl o Duchu, jejž měli přijmout ti, kteří v něj uvěřili. Dosud totiž Duch nebyl dán, neboť Ježíš ještě nebyl oslaven.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2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89567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Co o tom říká Písmo?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666999"/>
            <a:ext cx="9601196" cy="2984501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Jan 14,23  </a:t>
            </a:r>
            <a:r>
              <a:rPr lang="cs-CZ" b="1" dirty="0">
                <a:hlinkClick r:id="rId2" tooltip="23"/>
              </a:rPr>
              <a:t>23</a:t>
            </a:r>
            <a:r>
              <a:rPr lang="cs-CZ" b="1" dirty="0"/>
              <a:t>Ježíš mu odpověděl: „Kdo mě miluje, bude zachovávat mé slovo, a můj Otec ho bude milovat; přijdeme k němu a učiníme si u něho příbytek.</a:t>
            </a:r>
          </a:p>
          <a:p>
            <a:pPr lvl="0"/>
            <a:r>
              <a:rPr lang="cs-CZ" b="1" dirty="0">
                <a:hlinkClick r:id="rId3" tooltip="16"/>
              </a:rPr>
              <a:t>16</a:t>
            </a:r>
            <a:r>
              <a:rPr lang="cs-CZ" b="1" dirty="0"/>
              <a:t>a já požádám Otce a on vám dá jiného Přímluvce, aby byl s vámi na věky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7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/>
              <a:t>Co o tom říká Písmo?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Sk. 2,1-4   </a:t>
            </a:r>
            <a:r>
              <a:rPr lang="cs-CZ" b="1" dirty="0">
                <a:hlinkClick r:id="rId2" tooltip="1"/>
              </a:rPr>
              <a:t>1</a:t>
            </a:r>
            <a:r>
              <a:rPr lang="cs-CZ" b="1" dirty="0"/>
              <a:t>Když nastal den Letnic, byli všichni shromážděni na jednom místě. </a:t>
            </a:r>
            <a:r>
              <a:rPr lang="cs-CZ" b="1" dirty="0">
                <a:hlinkClick r:id="rId3" tooltip="2"/>
              </a:rPr>
              <a:t>2</a:t>
            </a:r>
            <a:r>
              <a:rPr lang="cs-CZ" b="1" dirty="0"/>
              <a:t>Náhle se strhl hukot z nebe, jako když se žene prudký vichr, a naplnil celý dům, kde byli. </a:t>
            </a:r>
            <a:r>
              <a:rPr lang="cs-CZ" b="1" dirty="0">
                <a:hlinkClick r:id="rId4" tooltip="3"/>
              </a:rPr>
              <a:t>3</a:t>
            </a:r>
            <a:r>
              <a:rPr lang="cs-CZ" b="1" dirty="0"/>
              <a:t>A ukázaly se jim jakoby ohnivé jazyky, rozdělily se a na každém z nich spočinul jeden; </a:t>
            </a:r>
            <a:r>
              <a:rPr lang="cs-CZ" b="1" dirty="0">
                <a:hlinkClick r:id="rId5" tooltip="4"/>
              </a:rPr>
              <a:t>4</a:t>
            </a:r>
            <a:r>
              <a:rPr lang="cs-CZ" b="1" dirty="0"/>
              <a:t>všichni byli naplněni Duchem svatým a začali ve vytržení mluvit jinými jazyky, jak jim Duch dával promlouvat</a:t>
            </a:r>
            <a:r>
              <a:rPr lang="cs-CZ" b="1" dirty="0" smtClean="0"/>
              <a:t>.</a:t>
            </a:r>
          </a:p>
          <a:p>
            <a:pPr lvl="0"/>
            <a:r>
              <a:rPr lang="cs-CZ" b="1" dirty="0" smtClean="0"/>
              <a:t>Sk</a:t>
            </a:r>
            <a:r>
              <a:rPr lang="cs-CZ" b="1" dirty="0"/>
              <a:t>. 4,31  </a:t>
            </a:r>
            <a:r>
              <a:rPr lang="cs-CZ" b="1" dirty="0">
                <a:hlinkClick r:id="rId6" tooltip="31"/>
              </a:rPr>
              <a:t>31</a:t>
            </a:r>
            <a:r>
              <a:rPr lang="cs-CZ" b="1" dirty="0"/>
              <a:t>Když se pomodlili, otřáslo se místo, kde byli shromážděni, a všichni byli naplněni Duchem svatým a s odvahou mluvili slovo Boží.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5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/>
              <a:t>Co o tom říká Písmo?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err="1"/>
              <a:t>Efez</a:t>
            </a:r>
            <a:r>
              <a:rPr lang="cs-CZ" b="1" dirty="0"/>
              <a:t>. 5, </a:t>
            </a:r>
            <a:r>
              <a:rPr lang="cs-CZ" b="1" dirty="0">
                <a:hlinkClick r:id="rId2" tooltip="18"/>
              </a:rPr>
              <a:t>18</a:t>
            </a:r>
            <a:r>
              <a:rPr lang="cs-CZ" b="1" dirty="0"/>
              <a:t>A neopíjejte se vínem, což je prostopášnost, </a:t>
            </a:r>
            <a:r>
              <a:rPr lang="cs-CZ" b="1" dirty="0">
                <a:hlinkClick r:id="rId3" tooltip="19"/>
              </a:rPr>
              <a:t>19</a:t>
            </a:r>
            <a:r>
              <a:rPr lang="cs-CZ" b="1" dirty="0"/>
              <a:t>ale plni Ducha zpívejte společně žalmy, chvalozpěvy a duchovní písně. Zpívejte Pánu, chvalte ho z celého srdce</a:t>
            </a:r>
          </a:p>
          <a:p>
            <a:r>
              <a:rPr lang="cs-CZ" b="1" dirty="0"/>
              <a:t>ČSP: 18A neopíjejte se vínem, v němž je prostopášnost, ale naplňujte se </a:t>
            </a:r>
            <a:r>
              <a:rPr lang="cs-CZ" b="1" dirty="0" smtClean="0"/>
              <a:t>Duchem…</a:t>
            </a:r>
            <a:endParaRPr lang="cs-CZ" b="1" dirty="0"/>
          </a:p>
          <a:p>
            <a:r>
              <a:rPr lang="cs-CZ" b="1" dirty="0"/>
              <a:t>BK: 18. A neopíjejte se vínem, v němž je prostopášnost, ale naplněni buďte </a:t>
            </a:r>
            <a:r>
              <a:rPr lang="cs-CZ" b="1" dirty="0" smtClean="0"/>
              <a:t>Duchem…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8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/>
              <a:t>Svrchovaný Boží počin nebo výsledek lidské snahy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Naplnění Duchem svatým (plnost Ducha) má v NZ dvě stránky (aspekty). V určitých případech je tímto způsobem popsán svrchovaný Boží čin, který vyzbrojoval, zmocňoval věřící ke službě – odvážnému hlásání Božího slova, svědectví před představiteli úřední moci, konfrontaci s duchovními mocnosti, k praktické službě aj.</a:t>
            </a:r>
          </a:p>
          <a:p>
            <a:pPr lvl="0"/>
            <a:r>
              <a:rPr lang="cs-CZ" b="1" dirty="0"/>
              <a:t>Kromě toho se v Božím slově vyskytuje příkaz ohledně </a:t>
            </a:r>
            <a:r>
              <a:rPr lang="cs-CZ" b="1" i="1" dirty="0"/>
              <a:t>naplňování Duchem svatým</a:t>
            </a:r>
            <a:r>
              <a:rPr lang="cs-CZ" b="1" dirty="0"/>
              <a:t>, které vyjadřuje vliv a vládu Ducha svatého v životě věřícího člověka.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Svrchovaný Boží počin nebo výsledek lidské snahy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Ap. Pavel píše Efezským 5,18: „</a:t>
            </a:r>
            <a:r>
              <a:rPr lang="cs-CZ" b="1" i="1" dirty="0"/>
              <a:t>Neopíjejte se vínem, v němž je prostopášnost, ale naplňujte se Duchem </a:t>
            </a:r>
            <a:r>
              <a:rPr lang="cs-CZ" b="1" dirty="0"/>
              <a:t>(KMS) (</a:t>
            </a:r>
            <a:r>
              <a:rPr lang="cs-CZ" b="1" i="1" dirty="0"/>
              <a:t>nechávejte se naplnit Duchem</a:t>
            </a:r>
            <a:r>
              <a:rPr lang="cs-CZ" b="1" dirty="0"/>
              <a:t> – NBK). Zde je použito slovní vyjádření, které nám ukazuje, že se jedná o trvalý proces v životě křesťana. I když je to Pán Bůh, který člověka naplňuje svým Duchem, křesťan není v tomto procesu pasivní (jako při křtu Duchem svatým). Naopak, má se na tomto procesu trvale aktivně podílet – naplňovat se, resp. nechávat se naplnit.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5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Svrchovaný Boží počin nebo výsledek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lidské </a:t>
            </a:r>
            <a:r>
              <a:rPr lang="cs-CZ" sz="3600" b="1" dirty="0"/>
              <a:t>snahy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Jako protiklad k naplňování Duchem svatým apoštol Pavel uvádí opíjení se vínem, při němž člověk ztrácí kontrolu a chová se bezuzdně. Oproti tomu by se věřící křesťan měl vědomě vydávat a podřizovat Božímu Duchu, který naopak povede věřícího ke zbožnosti. Otázka života v plnosti Ducha je velmi úzce spjata s poslušností křesťana. Když je člověk poslušný Bohu a podřizuje se Božímu Duchu, tehdy je naplněn Božím Duchem a prožívá radost ze společnosti s Bohem (Sk 13,52).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6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dirty="0"/>
              <a:t>Naplnění Duchem ve Skutcích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•	</a:t>
            </a:r>
            <a:r>
              <a:rPr lang="cs-CZ" b="1" dirty="0"/>
              <a:t>Poprvé byli věřící naplněni Duchem svatým o letnicích (Sk 2,4). Dále čteme o naplnění Duchem svatým Petra, když promlouval k vůdcům lidu a starším (Sk 4,8). K dalšímu naplnění učedníků došlo při modlitbě, jak o tom čteme ve Sk 4,31. V důsledku toho pak s odvahou hlásali slovo Boží. Dále čteme opakovaně o Štěpánovi, že byl plný Ducha svatého (Sk 6,5 a 7,55), stejně tak o ap. Pavlovi, jak byl opakovaně naplněn Duchem svatým (Sk 9,17 a 13,9). </a:t>
            </a:r>
          </a:p>
          <a:p>
            <a:pPr lvl="0"/>
            <a:r>
              <a:rPr lang="cs-CZ" b="1" dirty="0" smtClean="0"/>
              <a:t>Na </a:t>
            </a:r>
            <a:r>
              <a:rPr lang="cs-CZ" b="1" dirty="0"/>
              <a:t>těchto příkladech vidíme, že na rozdíl od křtu Duchem svatým, který byl jedinečnou a neopakovatelnou událostí, je naplnění Duchem svatým zkušenost, která se v životě věřících </a:t>
            </a:r>
            <a:r>
              <a:rPr lang="cs-CZ" b="1" i="1" dirty="0"/>
              <a:t>opakuje</a:t>
            </a:r>
            <a:r>
              <a:rPr lang="cs-CZ" b="1" dirty="0"/>
              <a:t>. Důvodem nového naplnění byla potřeba nové služby.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3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595</Words>
  <Application>Microsoft Office PowerPoint</Application>
  <PresentationFormat>Širokoúhlá obrazovka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Organika</vt:lpstr>
      <vt:lpstr>7. Naplnění Duchem </vt:lpstr>
      <vt:lpstr>Co o tom říká Písmo? </vt:lpstr>
      <vt:lpstr>Co o tom říká Písmo? </vt:lpstr>
      <vt:lpstr>Co o tom říká Písmo? </vt:lpstr>
      <vt:lpstr>Co o tom říká Písmo? </vt:lpstr>
      <vt:lpstr>Svrchovaný Boží počin nebo výsledek lidské snahy </vt:lpstr>
      <vt:lpstr>Svrchovaný Boží počin nebo výsledek lidské snahy</vt:lpstr>
      <vt:lpstr>Svrchovaný Boží počin nebo výsledek  lidské snahy</vt:lpstr>
      <vt:lpstr>Naplnění Duchem ve Skutcích </vt:lpstr>
      <vt:lpstr>Naplnění Duchem ve Skutcích </vt:lpstr>
      <vt:lpstr>Naplňování Duchem – celoživotní výzva </vt:lpstr>
      <vt:lpstr>Naplňování Duchem – celoživotní výzva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Naplnění Duchem</dc:title>
  <dc:creator>Admin</dc:creator>
  <cp:lastModifiedBy>Admin</cp:lastModifiedBy>
  <cp:revision>3</cp:revision>
  <dcterms:created xsi:type="dcterms:W3CDTF">2022-03-31T19:28:20Z</dcterms:created>
  <dcterms:modified xsi:type="dcterms:W3CDTF">2022-04-05T12:10:06Z</dcterms:modified>
</cp:coreProperties>
</file>